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7" r:id="rId4"/>
  </p:sldMasterIdLst>
  <p:notesMasterIdLst>
    <p:notesMasterId r:id="rId23"/>
  </p:notesMasterIdLst>
  <p:sldIdLst>
    <p:sldId id="256" r:id="rId5"/>
    <p:sldId id="257" r:id="rId6"/>
    <p:sldId id="258" r:id="rId7"/>
    <p:sldId id="291" r:id="rId8"/>
    <p:sldId id="260" r:id="rId9"/>
    <p:sldId id="292" r:id="rId10"/>
    <p:sldId id="282" r:id="rId11"/>
    <p:sldId id="283" r:id="rId12"/>
    <p:sldId id="293" r:id="rId13"/>
    <p:sldId id="294" r:id="rId14"/>
    <p:sldId id="295" r:id="rId15"/>
    <p:sldId id="298" r:id="rId16"/>
    <p:sldId id="296" r:id="rId17"/>
    <p:sldId id="299" r:id="rId18"/>
    <p:sldId id="297" r:id="rId19"/>
    <p:sldId id="300" r:id="rId20"/>
    <p:sldId id="269" r:id="rId21"/>
    <p:sldId id="301" r:id="rId22"/>
  </p:sldIdLst>
  <p:sldSz cx="9144000" cy="5143500" type="screen16x9"/>
  <p:notesSz cx="6858000" cy="9144000"/>
  <p:embeddedFontLst>
    <p:embeddedFont>
      <p:font typeface="Century Gothic" panose="020B0502020202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D8B"/>
    <a:srgbClr val="FFF2E6"/>
    <a:srgbClr val="FFE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6EA3A-EF7E-4E7E-BE9F-F2A99D90C66C}" v="1" dt="2022-03-12T10:15:11.189"/>
  </p1510:revLst>
</p1510:revInfo>
</file>

<file path=ppt/tableStyles.xml><?xml version="1.0" encoding="utf-8"?>
<a:tblStyleLst xmlns:a="http://schemas.openxmlformats.org/drawingml/2006/main" def="{3640CECF-2EC5-44C4-A8A7-45B56658353C}">
  <a:tblStyle styleId="{3640CECF-2EC5-44C4-A8A7-45B56658353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93"/>
    <p:restoredTop sz="69432"/>
  </p:normalViewPr>
  <p:slideViewPr>
    <p:cSldViewPr snapToGrid="0">
      <p:cViewPr varScale="1">
        <p:scale>
          <a:sx n="133" d="100"/>
          <a:sy n="133" d="100"/>
        </p:scale>
        <p:origin x="192" y="6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KER Mark [Southern River College]" userId="S::mark.baker@education.wa.edu.au::528937f1-e0e3-4bb2-8fd0-7e06c1154cbb" providerId="AD" clId="Web-{A796EA3A-EF7E-4E7E-BE9F-F2A99D90C66C}"/>
    <pc:docChg chg="modSld">
      <pc:chgData name="BAKER Mark [Southern River College]" userId="S::mark.baker@education.wa.edu.au::528937f1-e0e3-4bb2-8fd0-7e06c1154cbb" providerId="AD" clId="Web-{A796EA3A-EF7E-4E7E-BE9F-F2A99D90C66C}" dt="2022-03-12T10:15:11.189" v="0"/>
      <pc:docMkLst>
        <pc:docMk/>
      </pc:docMkLst>
      <pc:sldChg chg="addSp">
        <pc:chgData name="BAKER Mark [Southern River College]" userId="S::mark.baker@education.wa.edu.au::528937f1-e0e3-4bb2-8fd0-7e06c1154cbb" providerId="AD" clId="Web-{A796EA3A-EF7E-4E7E-BE9F-F2A99D90C66C}" dt="2022-03-12T10:15:11.189" v="0"/>
        <pc:sldMkLst>
          <pc:docMk/>
          <pc:sldMk cId="2676081694" sldId="292"/>
        </pc:sldMkLst>
        <pc:spChg chg="add">
          <ac:chgData name="BAKER Mark [Southern River College]" userId="S::mark.baker@education.wa.edu.au::528937f1-e0e3-4bb2-8fd0-7e06c1154cbb" providerId="AD" clId="Web-{A796EA3A-EF7E-4E7E-BE9F-F2A99D90C66C}" dt="2022-03-12T10:15:11.189" v="0"/>
          <ac:spMkLst>
            <pc:docMk/>
            <pc:sldMk cId="2676081694" sldId="292"/>
            <ac:spMk id="4" creationId="{B5C1FAA4-AEBA-4C36-812C-016CAD93B57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075260b5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g5075260b5c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ce2bc161c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4ce2bc161c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075260b5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g5075260b5c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95039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r>
              <a:rPr lang="en-US"/>
              <a:t>Click to edit Master title style</a:t>
            </a:r>
            <a:endParaRPr dirty="0"/>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dirty="0"/>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3"/>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RELEVANCE</a:t>
            </a:r>
            <a:endParaRPr sz="1600" b="0" i="0" u="none" strike="noStrike" cap="none" dirty="0">
              <a:solidFill>
                <a:srgbClr val="0B5394"/>
              </a:solidFill>
              <a:latin typeface="Century Gothic"/>
              <a:ea typeface="Century Gothic"/>
              <a:cs typeface="Century Gothic"/>
              <a:sym typeface="Century Gothic"/>
            </a:endParaRPr>
          </a:p>
        </p:txBody>
      </p:sp>
      <p:sp>
        <p:nvSpPr>
          <p:cNvPr id="19" name="Google Shape;19;p3"/>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txBox="1">
            <a:spLocks noGrp="1"/>
          </p:cNvSpPr>
          <p:nvPr>
            <p:ph type="subTitle" idx="1"/>
          </p:nvPr>
        </p:nvSpPr>
        <p:spPr>
          <a:xfrm>
            <a:off x="95500" y="266050"/>
            <a:ext cx="6363666"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dirty="0"/>
          </a:p>
        </p:txBody>
      </p:sp>
      <p:sp>
        <p:nvSpPr>
          <p:cNvPr id="21" name="Google Shape;21;p3"/>
          <p:cNvSpPr txBox="1">
            <a:spLocks noGrp="1"/>
          </p:cNvSpPr>
          <p:nvPr>
            <p:ph type="body" idx="2"/>
          </p:nvPr>
        </p:nvSpPr>
        <p:spPr>
          <a:xfrm>
            <a:off x="552550" y="767450"/>
            <a:ext cx="6173700" cy="4151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DAILY REVIEW</a:t>
            </a:r>
            <a:endParaRPr sz="1600" b="0" i="0" u="none" strike="noStrike" cap="none" dirty="0">
              <a:solidFill>
                <a:srgbClr val="0B5394"/>
              </a:solidFill>
              <a:latin typeface="Century Gothic"/>
              <a:ea typeface="Century Gothic"/>
              <a:cs typeface="Century Gothic"/>
              <a:sym typeface="Century Gothic"/>
            </a:endParaRPr>
          </a:p>
        </p:txBody>
      </p:sp>
      <p:sp>
        <p:nvSpPr>
          <p:cNvPr id="25" name="Google Shape;25;p4"/>
          <p:cNvSpPr txBox="1">
            <a:spLocks noGrp="1"/>
          </p:cNvSpPr>
          <p:nvPr>
            <p:ph type="body" idx="1"/>
          </p:nvPr>
        </p:nvSpPr>
        <p:spPr>
          <a:xfrm>
            <a:off x="709450" y="566200"/>
            <a:ext cx="5123100" cy="4097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LEARNING OBJECTIVE</a:t>
            </a:r>
            <a:endParaRPr sz="1600" b="0" i="0" u="none" strike="noStrike" cap="none">
              <a:solidFill>
                <a:srgbClr val="0B5394"/>
              </a:solidFill>
              <a:latin typeface="Century Gothic"/>
              <a:ea typeface="Century Gothic"/>
              <a:cs typeface="Century Gothic"/>
              <a:sym typeface="Century Gothic"/>
            </a:endParaRPr>
          </a:p>
        </p:txBody>
      </p:sp>
      <p:sp>
        <p:nvSpPr>
          <p:cNvPr id="29" name="Google Shape;29;p5"/>
          <p:cNvSpPr/>
          <p:nvPr/>
        </p:nvSpPr>
        <p:spPr>
          <a:xfrm>
            <a:off x="395650" y="231900"/>
            <a:ext cx="6419100" cy="2305800"/>
          </a:xfrm>
          <a:prstGeom prst="homePlate">
            <a:avLst>
              <a:gd name="adj" fmla="val 50000"/>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
          <p:cNvSpPr txBox="1">
            <a:spLocks noGrp="1"/>
          </p:cNvSpPr>
          <p:nvPr>
            <p:ph type="title"/>
          </p:nvPr>
        </p:nvSpPr>
        <p:spPr>
          <a:xfrm>
            <a:off x="532075" y="477525"/>
            <a:ext cx="5061600" cy="1835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31" name="Google Shape;31;p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SUCCESS CRITERIA</a:t>
            </a:r>
            <a:endParaRPr sz="1600" b="0" i="0" u="none" strike="noStrike" cap="none">
              <a:solidFill>
                <a:srgbClr val="0B5394"/>
              </a:solidFill>
              <a:latin typeface="Century Gothic"/>
              <a:ea typeface="Century Gothic"/>
              <a:cs typeface="Century Gothic"/>
              <a:sym typeface="Century Gothic"/>
            </a:endParaRPr>
          </a:p>
        </p:txBody>
      </p:sp>
      <p:sp>
        <p:nvSpPr>
          <p:cNvPr id="32" name="Google Shape;32;p5"/>
          <p:cNvSpPr txBox="1">
            <a:spLocks noGrp="1"/>
          </p:cNvSpPr>
          <p:nvPr>
            <p:ph type="body" idx="1"/>
          </p:nvPr>
        </p:nvSpPr>
        <p:spPr>
          <a:xfrm>
            <a:off x="497975" y="2892375"/>
            <a:ext cx="5198100" cy="2012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7"/>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CONCEPT DEVELOPMENT</a:t>
            </a:r>
            <a:endParaRPr sz="1600" b="0" i="0" u="none" strike="noStrike" cap="none">
              <a:solidFill>
                <a:srgbClr val="0B5394"/>
              </a:solidFill>
              <a:latin typeface="Century Gothic"/>
              <a:ea typeface="Century Gothic"/>
              <a:cs typeface="Century Gothic"/>
              <a:sym typeface="Century Gothic"/>
            </a:endParaRPr>
          </a:p>
        </p:txBody>
      </p:sp>
      <p:sp>
        <p:nvSpPr>
          <p:cNvPr id="42" name="Google Shape;42;p7"/>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a:p>
        </p:txBody>
      </p:sp>
      <p:sp>
        <p:nvSpPr>
          <p:cNvPr id="44" name="Google Shape;44;p7"/>
          <p:cNvSpPr txBox="1">
            <a:spLocks noGrp="1"/>
          </p:cNvSpPr>
          <p:nvPr>
            <p:ph type="body" idx="2"/>
          </p:nvPr>
        </p:nvSpPr>
        <p:spPr>
          <a:xfrm>
            <a:off x="552550" y="852700"/>
            <a:ext cx="6173700" cy="40656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5"/>
        <p:cNvGrpSpPr/>
        <p:nvPr/>
      </p:nvGrpSpPr>
      <p:grpSpPr>
        <a:xfrm>
          <a:off x="0" y="0"/>
          <a:ext cx="0" cy="0"/>
          <a:chOff x="0" y="0"/>
          <a:chExt cx="0" cy="0"/>
        </a:xfrm>
      </p:grpSpPr>
      <p:sp>
        <p:nvSpPr>
          <p:cNvPr id="46" name="Google Shape;4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SKILL DEVELOPMENT/GUIDED PRACTICE</a:t>
            </a:r>
            <a:endParaRPr sz="1600" b="0" i="0" u="none" strike="noStrike" cap="none">
              <a:solidFill>
                <a:srgbClr val="0B5394"/>
              </a:solidFill>
              <a:latin typeface="Century Gothic"/>
              <a:ea typeface="Century Gothic"/>
              <a:cs typeface="Century Gothic"/>
              <a:sym typeface="Century Gothic"/>
            </a:endParaRPr>
          </a:p>
        </p:txBody>
      </p:sp>
      <p:sp>
        <p:nvSpPr>
          <p:cNvPr id="48" name="Google Shape;48;p8"/>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8"/>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a:p>
        </p:txBody>
      </p:sp>
      <p:sp>
        <p:nvSpPr>
          <p:cNvPr id="50" name="Google Shape;50;p8"/>
          <p:cNvSpPr txBox="1">
            <a:spLocks noGrp="1"/>
          </p:cNvSpPr>
          <p:nvPr>
            <p:ph type="body" idx="2"/>
          </p:nvPr>
        </p:nvSpPr>
        <p:spPr>
          <a:xfrm>
            <a:off x="552550" y="767450"/>
            <a:ext cx="6173700" cy="4150975"/>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1"/>
        <p:cNvGrpSpPr/>
        <p:nvPr/>
      </p:nvGrpSpPr>
      <p:grpSpPr>
        <a:xfrm>
          <a:off x="0" y="0"/>
          <a:ext cx="0" cy="0"/>
          <a:chOff x="0" y="0"/>
          <a:chExt cx="0" cy="0"/>
        </a:xfrm>
      </p:grpSpPr>
      <p:sp>
        <p:nvSpPr>
          <p:cNvPr id="52" name="Google Shape;5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9"/>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SKILL CLOSURE</a:t>
            </a:r>
            <a:endParaRPr sz="1600" b="0" i="0" u="none" strike="noStrike" cap="none">
              <a:solidFill>
                <a:srgbClr val="0B5394"/>
              </a:solidFill>
              <a:latin typeface="Century Gothic"/>
              <a:ea typeface="Century Gothic"/>
              <a:cs typeface="Century Gothic"/>
              <a:sym typeface="Century Gothic"/>
            </a:endParaRPr>
          </a:p>
        </p:txBody>
      </p:sp>
      <p:sp>
        <p:nvSpPr>
          <p:cNvPr id="54" name="Google Shape;54;p9"/>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9"/>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a:p>
        </p:txBody>
      </p:sp>
      <p:sp>
        <p:nvSpPr>
          <p:cNvPr id="56" name="Google Shape;56;p9"/>
          <p:cNvSpPr txBox="1">
            <a:spLocks noGrp="1"/>
          </p:cNvSpPr>
          <p:nvPr>
            <p:ph type="body" idx="2"/>
          </p:nvPr>
        </p:nvSpPr>
        <p:spPr>
          <a:xfrm>
            <a:off x="552550" y="767450"/>
            <a:ext cx="6173700" cy="4151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p:spPr>
        <p:txBody>
          <a:bodyPr/>
          <a:lstStyle/>
          <a:p>
            <a:r>
              <a:rPr lang="en-US"/>
              <a:t>Click to edit Master title style</a:t>
            </a:r>
            <a:endParaRPr lang="en-US" dirty="0"/>
          </a:p>
        </p:txBody>
      </p:sp>
      <p:sp>
        <p:nvSpPr>
          <p:cNvPr id="3" name="Content Placeholder 2"/>
          <p:cNvSpPr>
            <a:spLocks noGrp="1"/>
          </p:cNvSpPr>
          <p:nvPr>
            <p:ph idx="1"/>
          </p:nvPr>
        </p:nvSpPr>
        <p:spPr>
          <a:xfrm>
            <a:off x="614034" y="1666716"/>
            <a:ext cx="7915931" cy="272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95459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19D8B">
            <a:alpha val="1000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8"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5d2yLOHE8QY"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AOrsF2rIgDU"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oNufDaWbm-s" TargetMode="External"/><Relationship Id="rId2" Type="http://schemas.openxmlformats.org/officeDocument/2006/relationships/hyperlink" Target="https://www.youtube.com/watch?v=Om42Lppkd9w" TargetMode="External"/><Relationship Id="rId1" Type="http://schemas.openxmlformats.org/officeDocument/2006/relationships/slideLayout" Target="../slideLayouts/slideLayout8.xml"/><Relationship Id="rId4" Type="http://schemas.openxmlformats.org/officeDocument/2006/relationships/hyperlink" Target="https://www.youtube.com/watch?v=eeNSOg5XJh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1"/>
          <p:cNvSpPr txBox="1">
            <a:spLocks noGrp="1"/>
          </p:cNvSpPr>
          <p:nvPr>
            <p:ph type="ctrTitle"/>
          </p:nvPr>
        </p:nvSpPr>
        <p:spPr>
          <a:xfrm>
            <a:off x="311708" y="2500500"/>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600"/>
              <a:buNone/>
            </a:pPr>
            <a:r>
              <a:rPr lang="en-AU" sz="6000" dirty="0"/>
              <a:t>Water Treatments in Australia</a:t>
            </a:r>
            <a:endParaRPr sz="6000" dirty="0"/>
          </a:p>
        </p:txBody>
      </p:sp>
      <p:sp>
        <p:nvSpPr>
          <p:cNvPr id="68" name="Google Shape;68;p11"/>
          <p:cNvSpPr/>
          <p:nvPr/>
        </p:nvSpPr>
        <p:spPr>
          <a:xfrm>
            <a:off x="230150" y="4553100"/>
            <a:ext cx="890700" cy="44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F36AC43C-6370-F74E-9468-4712668EC1B1}"/>
              </a:ext>
            </a:extLst>
          </p:cNvPr>
          <p:cNvPicPr>
            <a:picLocks noChangeAspect="1"/>
          </p:cNvPicPr>
          <p:nvPr/>
        </p:nvPicPr>
        <p:blipFill>
          <a:blip r:embed="rId3"/>
          <a:stretch>
            <a:fillRect/>
          </a:stretch>
        </p:blipFill>
        <p:spPr>
          <a:xfrm>
            <a:off x="2876558" y="396875"/>
            <a:ext cx="3390900" cy="2400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CBD453C-DBA9-EB4A-A52E-2C91AF51F181}"/>
              </a:ext>
            </a:extLst>
          </p:cNvPr>
          <p:cNvSpPr>
            <a:spLocks noGrp="1"/>
          </p:cNvSpPr>
          <p:nvPr>
            <p:ph type="subTitle" idx="1"/>
          </p:nvPr>
        </p:nvSpPr>
        <p:spPr/>
        <p:txBody>
          <a:bodyPr/>
          <a:lstStyle/>
          <a:p>
            <a:r>
              <a:rPr lang="en-US" dirty="0"/>
              <a:t>Water Storage</a:t>
            </a:r>
          </a:p>
        </p:txBody>
      </p:sp>
      <p:sp>
        <p:nvSpPr>
          <p:cNvPr id="3" name="Text Placeholder 2">
            <a:extLst>
              <a:ext uri="{FF2B5EF4-FFF2-40B4-BE49-F238E27FC236}">
                <a16:creationId xmlns:a16="http://schemas.microsoft.com/office/drawing/2014/main" id="{EAE20993-8D0A-A848-999D-00FB4588DB49}"/>
              </a:ext>
            </a:extLst>
          </p:cNvPr>
          <p:cNvSpPr>
            <a:spLocks noGrp="1"/>
          </p:cNvSpPr>
          <p:nvPr>
            <p:ph type="body" idx="2"/>
          </p:nvPr>
        </p:nvSpPr>
        <p:spPr>
          <a:xfrm>
            <a:off x="552551" y="852700"/>
            <a:ext cx="3624814" cy="4065600"/>
          </a:xfrm>
        </p:spPr>
        <p:txBody>
          <a:bodyPr/>
          <a:lstStyle/>
          <a:p>
            <a:r>
              <a:rPr lang="en-US" dirty="0"/>
              <a:t>Water for human consumption is stored in reservoirs in areas with minimal human habitation (e.g. </a:t>
            </a:r>
            <a:r>
              <a:rPr lang="en-US" dirty="0" err="1"/>
              <a:t>Mundaring</a:t>
            </a:r>
            <a:r>
              <a:rPr lang="en-US" dirty="0"/>
              <a:t> Weir) to reduce the potential for contamination</a:t>
            </a:r>
          </a:p>
          <a:p>
            <a:r>
              <a:rPr lang="en-US" dirty="0"/>
              <a:t>Water can be stored for 5+ years in these facilities, and is purified by settling and other natural processes during this time</a:t>
            </a:r>
          </a:p>
          <a:p>
            <a:endParaRPr lang="en-US" dirty="0"/>
          </a:p>
        </p:txBody>
      </p:sp>
      <p:pic>
        <p:nvPicPr>
          <p:cNvPr id="4" name="Picture 3">
            <a:extLst>
              <a:ext uri="{FF2B5EF4-FFF2-40B4-BE49-F238E27FC236}">
                <a16:creationId xmlns:a16="http://schemas.microsoft.com/office/drawing/2014/main" id="{D39ACE0B-600D-174C-8E33-497D47D1BEB1}"/>
              </a:ext>
            </a:extLst>
          </p:cNvPr>
          <p:cNvPicPr>
            <a:picLocks noChangeAspect="1"/>
          </p:cNvPicPr>
          <p:nvPr/>
        </p:nvPicPr>
        <p:blipFill>
          <a:blip r:embed="rId2"/>
          <a:stretch>
            <a:fillRect/>
          </a:stretch>
        </p:blipFill>
        <p:spPr>
          <a:xfrm>
            <a:off x="4687502" y="773430"/>
            <a:ext cx="4222555" cy="2548613"/>
          </a:xfrm>
          <a:prstGeom prst="rect">
            <a:avLst/>
          </a:prstGeom>
        </p:spPr>
      </p:pic>
    </p:spTree>
    <p:extLst>
      <p:ext uri="{BB962C8B-B14F-4D97-AF65-F5344CB8AC3E}">
        <p14:creationId xmlns:p14="http://schemas.microsoft.com/office/powerpoint/2010/main" val="1370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9E8B83E-C704-E54B-AF8A-16860D4B4189}"/>
              </a:ext>
            </a:extLst>
          </p:cNvPr>
          <p:cNvSpPr>
            <a:spLocks noGrp="1"/>
          </p:cNvSpPr>
          <p:nvPr>
            <p:ph type="subTitle" idx="1"/>
          </p:nvPr>
        </p:nvSpPr>
        <p:spPr/>
        <p:txBody>
          <a:bodyPr/>
          <a:lstStyle/>
          <a:p>
            <a:r>
              <a:rPr lang="en-US" dirty="0"/>
              <a:t>Chemical treatment of drinking water </a:t>
            </a:r>
            <a:r>
              <a:rPr lang="mr-IN" dirty="0"/>
              <a:t>–</a:t>
            </a:r>
            <a:r>
              <a:rPr lang="en-US" dirty="0"/>
              <a:t>  large cities</a:t>
            </a:r>
          </a:p>
        </p:txBody>
      </p:sp>
      <p:sp>
        <p:nvSpPr>
          <p:cNvPr id="3" name="Text Placeholder 2">
            <a:extLst>
              <a:ext uri="{FF2B5EF4-FFF2-40B4-BE49-F238E27FC236}">
                <a16:creationId xmlns:a16="http://schemas.microsoft.com/office/drawing/2014/main" id="{DEDDF063-0252-E24B-BA54-937C2D9F353A}"/>
              </a:ext>
            </a:extLst>
          </p:cNvPr>
          <p:cNvSpPr>
            <a:spLocks noGrp="1"/>
          </p:cNvSpPr>
          <p:nvPr>
            <p:ph type="body" idx="2"/>
          </p:nvPr>
        </p:nvSpPr>
        <p:spPr>
          <a:xfrm>
            <a:off x="552550" y="852700"/>
            <a:ext cx="4106077" cy="4065600"/>
          </a:xfrm>
        </p:spPr>
        <p:txBody>
          <a:bodyPr/>
          <a:lstStyle/>
          <a:p>
            <a:r>
              <a:rPr lang="en-US" dirty="0"/>
              <a:t>The water reservoirs in highly-populated areas are treated with three main chemicals:</a:t>
            </a:r>
          </a:p>
          <a:p>
            <a:r>
              <a:rPr lang="en-US" dirty="0"/>
              <a:t>Chlorine is added in very small amounts, to kill harmful microorganisms that cause disease</a:t>
            </a:r>
          </a:p>
          <a:p>
            <a:r>
              <a:rPr lang="en-US" dirty="0"/>
              <a:t>Fluoride is added to protect teeth from decay</a:t>
            </a:r>
          </a:p>
          <a:p>
            <a:r>
              <a:rPr lang="en-US" dirty="0"/>
              <a:t>Lime is added to balance the acidity after additions of chlorine and fluoride</a:t>
            </a:r>
          </a:p>
          <a:p>
            <a:endParaRPr lang="en-US" dirty="0"/>
          </a:p>
        </p:txBody>
      </p:sp>
      <p:pic>
        <p:nvPicPr>
          <p:cNvPr id="5" name="Picture 4">
            <a:extLst>
              <a:ext uri="{FF2B5EF4-FFF2-40B4-BE49-F238E27FC236}">
                <a16:creationId xmlns:a16="http://schemas.microsoft.com/office/drawing/2014/main" id="{C20CDF76-11B0-8A43-92AE-9093FEE4803B}"/>
              </a:ext>
            </a:extLst>
          </p:cNvPr>
          <p:cNvPicPr>
            <a:picLocks noChangeAspect="1"/>
          </p:cNvPicPr>
          <p:nvPr/>
        </p:nvPicPr>
        <p:blipFill>
          <a:blip r:embed="rId2"/>
          <a:stretch>
            <a:fillRect/>
          </a:stretch>
        </p:blipFill>
        <p:spPr>
          <a:xfrm>
            <a:off x="4543122" y="1141579"/>
            <a:ext cx="4487673" cy="2968408"/>
          </a:xfrm>
          <a:prstGeom prst="rect">
            <a:avLst/>
          </a:prstGeom>
        </p:spPr>
      </p:pic>
    </p:spTree>
    <p:extLst>
      <p:ext uri="{BB962C8B-B14F-4D97-AF65-F5344CB8AC3E}">
        <p14:creationId xmlns:p14="http://schemas.microsoft.com/office/powerpoint/2010/main" val="2677601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5AA30D2-53D7-1545-A0A6-0AF56854F0BF}"/>
              </a:ext>
            </a:extLst>
          </p:cNvPr>
          <p:cNvSpPr>
            <a:spLocks noGrp="1"/>
          </p:cNvSpPr>
          <p:nvPr>
            <p:ph type="subTitle" idx="1"/>
          </p:nvPr>
        </p:nvSpPr>
        <p:spPr/>
        <p:txBody>
          <a:bodyPr/>
          <a:lstStyle/>
          <a:p>
            <a:r>
              <a:rPr lang="en-US" dirty="0"/>
              <a:t>Chemical treatment of drinking water </a:t>
            </a:r>
            <a:r>
              <a:rPr lang="mr-IN" dirty="0"/>
              <a:t>–</a:t>
            </a:r>
            <a:r>
              <a:rPr lang="en-US" dirty="0"/>
              <a:t> country towns</a:t>
            </a:r>
          </a:p>
        </p:txBody>
      </p:sp>
      <p:sp>
        <p:nvSpPr>
          <p:cNvPr id="3" name="Text Placeholder 2">
            <a:extLst>
              <a:ext uri="{FF2B5EF4-FFF2-40B4-BE49-F238E27FC236}">
                <a16:creationId xmlns:a16="http://schemas.microsoft.com/office/drawing/2014/main" id="{D6841C6B-6F3E-8F43-B67C-F565D97E1610}"/>
              </a:ext>
            </a:extLst>
          </p:cNvPr>
          <p:cNvSpPr>
            <a:spLocks noGrp="1"/>
          </p:cNvSpPr>
          <p:nvPr>
            <p:ph type="body" idx="2"/>
          </p:nvPr>
        </p:nvSpPr>
        <p:spPr>
          <a:xfrm>
            <a:off x="552550" y="852700"/>
            <a:ext cx="7859930" cy="4065600"/>
          </a:xfrm>
        </p:spPr>
        <p:txBody>
          <a:bodyPr/>
          <a:lstStyle/>
          <a:p>
            <a:r>
              <a:rPr lang="en-US" dirty="0"/>
              <a:t>Water in country towns usually comes from lakes, dams or large tanks, and how this water is treated is different to larger cities</a:t>
            </a:r>
          </a:p>
          <a:p>
            <a:r>
              <a:rPr lang="en-US" dirty="0"/>
              <a:t>Water is pumped into a treatment plant, where suspended particles (e.g. mud) settle through the process of flocculation</a:t>
            </a:r>
          </a:p>
          <a:p>
            <a:r>
              <a:rPr lang="en-US" dirty="0"/>
              <a:t>Flocculation is where a substance is added to help suspended particles clump together, become heavy and then sink to the bottom and settle </a:t>
            </a:r>
            <a:r>
              <a:rPr lang="mr-IN" dirty="0"/>
              <a:t>–</a:t>
            </a:r>
            <a:r>
              <a:rPr lang="en-US" dirty="0"/>
              <a:t> in water treatment, this substance is “Alum” (aluminium potassium </a:t>
            </a:r>
            <a:r>
              <a:rPr lang="en-US" dirty="0" err="1"/>
              <a:t>sulphate</a:t>
            </a:r>
            <a:r>
              <a:rPr lang="en-US" dirty="0"/>
              <a:t>)</a:t>
            </a:r>
          </a:p>
          <a:p>
            <a:r>
              <a:rPr lang="en-US" dirty="0"/>
              <a:t>Water above the sediment is pumped off to be filtered through sand and gravel to remove any leftover substances, and then chlorine is added to kill harmful bacteria</a:t>
            </a:r>
          </a:p>
          <a:p>
            <a:endParaRPr lang="en-US" dirty="0"/>
          </a:p>
        </p:txBody>
      </p:sp>
    </p:spTree>
    <p:extLst>
      <p:ext uri="{BB962C8B-B14F-4D97-AF65-F5344CB8AC3E}">
        <p14:creationId xmlns:p14="http://schemas.microsoft.com/office/powerpoint/2010/main" val="89974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07946D5-1660-7540-A5F2-4C0159375319}"/>
              </a:ext>
            </a:extLst>
          </p:cNvPr>
          <p:cNvSpPr>
            <a:spLocks noGrp="1"/>
          </p:cNvSpPr>
          <p:nvPr>
            <p:ph type="subTitle" idx="1"/>
          </p:nvPr>
        </p:nvSpPr>
        <p:spPr/>
        <p:txBody>
          <a:bodyPr/>
          <a:lstStyle/>
          <a:p>
            <a:r>
              <a:rPr lang="en-US" dirty="0"/>
              <a:t>Chemical Treatment of Drinking Water - Sydney</a:t>
            </a:r>
          </a:p>
        </p:txBody>
      </p:sp>
      <p:sp>
        <p:nvSpPr>
          <p:cNvPr id="3" name="Text Placeholder 2">
            <a:extLst>
              <a:ext uri="{FF2B5EF4-FFF2-40B4-BE49-F238E27FC236}">
                <a16:creationId xmlns:a16="http://schemas.microsoft.com/office/drawing/2014/main" id="{3AAE683D-1059-2A4C-A77C-5CBF70232EC0}"/>
              </a:ext>
            </a:extLst>
          </p:cNvPr>
          <p:cNvSpPr>
            <a:spLocks noGrp="1"/>
          </p:cNvSpPr>
          <p:nvPr>
            <p:ph type="body" idx="2"/>
          </p:nvPr>
        </p:nvSpPr>
        <p:spPr>
          <a:xfrm>
            <a:off x="552550" y="852700"/>
            <a:ext cx="7782928" cy="4065600"/>
          </a:xfrm>
        </p:spPr>
        <p:txBody>
          <a:bodyPr/>
          <a:lstStyle/>
          <a:p>
            <a:pPr>
              <a:lnSpc>
                <a:spcPct val="100000"/>
              </a:lnSpc>
            </a:pPr>
            <a:r>
              <a:rPr lang="en-AU" sz="2400" dirty="0"/>
              <a:t>Sydney water treatment is similar to Perth – and include</a:t>
            </a:r>
          </a:p>
          <a:p>
            <a:pPr lvl="1">
              <a:lnSpc>
                <a:spcPct val="100000"/>
              </a:lnSpc>
            </a:pPr>
            <a:r>
              <a:rPr lang="en-AU" sz="2400" dirty="0"/>
              <a:t>Filtration</a:t>
            </a:r>
          </a:p>
          <a:p>
            <a:pPr lvl="1">
              <a:lnSpc>
                <a:spcPct val="100000"/>
              </a:lnSpc>
            </a:pPr>
            <a:r>
              <a:rPr lang="en-AU" sz="2400" dirty="0"/>
              <a:t>sedimentation (flocculants) </a:t>
            </a:r>
          </a:p>
          <a:p>
            <a:pPr lvl="1">
              <a:lnSpc>
                <a:spcPct val="100000"/>
              </a:lnSpc>
            </a:pPr>
            <a:r>
              <a:rPr lang="en-AU" sz="2400" dirty="0"/>
              <a:t>and chemical additives</a:t>
            </a:r>
          </a:p>
          <a:p>
            <a:pPr marL="596900" lvl="1" indent="0">
              <a:lnSpc>
                <a:spcPct val="100000"/>
              </a:lnSpc>
              <a:buNone/>
            </a:pPr>
            <a:r>
              <a:rPr lang="en-AU" sz="2400" dirty="0"/>
              <a:t> </a:t>
            </a:r>
          </a:p>
          <a:p>
            <a:pPr marL="114300" indent="0">
              <a:lnSpc>
                <a:spcPct val="100000"/>
              </a:lnSpc>
              <a:buNone/>
            </a:pPr>
            <a:r>
              <a:rPr lang="en-AU" sz="2400" dirty="0"/>
              <a:t>In the video - coagulation is similar to flocculation</a:t>
            </a:r>
          </a:p>
          <a:p>
            <a:endParaRPr lang="en-US" sz="2800" dirty="0">
              <a:hlinkClick r:id="rId2"/>
            </a:endParaRPr>
          </a:p>
          <a:p>
            <a:endParaRPr lang="en-US" dirty="0"/>
          </a:p>
        </p:txBody>
      </p:sp>
    </p:spTree>
    <p:extLst>
      <p:ext uri="{BB962C8B-B14F-4D97-AF65-F5344CB8AC3E}">
        <p14:creationId xmlns:p14="http://schemas.microsoft.com/office/powerpoint/2010/main" val="1368426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B2A9FB7-B1DD-504E-9216-DA6386BDF0C0}"/>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863D3213-93A6-4143-8B14-CD4B244A3D7D}"/>
              </a:ext>
            </a:extLst>
          </p:cNvPr>
          <p:cNvSpPr>
            <a:spLocks noGrp="1"/>
          </p:cNvSpPr>
          <p:nvPr>
            <p:ph type="body" idx="2"/>
          </p:nvPr>
        </p:nvSpPr>
        <p:spPr/>
        <p:txBody>
          <a:bodyPr/>
          <a:lstStyle/>
          <a:p>
            <a:endParaRPr lang="en-US"/>
          </a:p>
        </p:txBody>
      </p:sp>
      <p:pic>
        <p:nvPicPr>
          <p:cNvPr id="4" name="Sydney Water filtration animation.mp4">
            <a:hlinkClick r:id="" action="ppaction://media"/>
            <a:extLst>
              <a:ext uri="{FF2B5EF4-FFF2-40B4-BE49-F238E27FC236}">
                <a16:creationId xmlns:a16="http://schemas.microsoft.com/office/drawing/2014/main" id="{812E69ED-E54C-6A4A-B241-EC1CBB9835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66617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9462519-B61E-3C45-B996-9235FF087217}"/>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B661AE22-EA8C-C14A-82CE-4AC43AAFAFB0}"/>
              </a:ext>
            </a:extLst>
          </p:cNvPr>
          <p:cNvSpPr>
            <a:spLocks noGrp="1"/>
          </p:cNvSpPr>
          <p:nvPr>
            <p:ph type="body" idx="2"/>
          </p:nvPr>
        </p:nvSpPr>
        <p:spPr/>
        <p:txBody>
          <a:bodyPr/>
          <a:lstStyle/>
          <a:p>
            <a:r>
              <a:rPr lang="en-US" dirty="0"/>
              <a:t>The Water Corporation of WA has introduced recycled water into our water sources</a:t>
            </a:r>
          </a:p>
          <a:p>
            <a:r>
              <a:rPr lang="en-US" dirty="0"/>
              <a:t>Recycled water is that which comes from sewage treatment plants</a:t>
            </a:r>
          </a:p>
          <a:p>
            <a:r>
              <a:rPr lang="en-US" dirty="0">
                <a:hlinkClick r:id="rId2"/>
              </a:rPr>
              <a:t>https://www.youtube.com/watch?v=AOrsF2rIgDU</a:t>
            </a:r>
            <a:endParaRPr lang="en-US" dirty="0"/>
          </a:p>
          <a:p>
            <a:r>
              <a:rPr lang="en-US" dirty="0"/>
              <a:t>What do you think?</a:t>
            </a:r>
          </a:p>
          <a:p>
            <a:endParaRPr lang="en-US" dirty="0"/>
          </a:p>
        </p:txBody>
      </p:sp>
    </p:spTree>
    <p:extLst>
      <p:ext uri="{BB962C8B-B14F-4D97-AF65-F5344CB8AC3E}">
        <p14:creationId xmlns:p14="http://schemas.microsoft.com/office/powerpoint/2010/main" val="250890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D775033-5370-D245-8EF2-B51C53E02E71}"/>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6418ECAF-28A7-F545-8640-DA8AE858FB64}"/>
              </a:ext>
            </a:extLst>
          </p:cNvPr>
          <p:cNvSpPr>
            <a:spLocks noGrp="1"/>
          </p:cNvSpPr>
          <p:nvPr>
            <p:ph type="body" idx="2"/>
          </p:nvPr>
        </p:nvSpPr>
        <p:spPr/>
        <p:txBody>
          <a:bodyPr/>
          <a:lstStyle/>
          <a:p>
            <a:endParaRPr lang="en-US" dirty="0"/>
          </a:p>
        </p:txBody>
      </p:sp>
      <p:pic>
        <p:nvPicPr>
          <p:cNvPr id="4" name="Our water sources Recycled water.mp4">
            <a:hlinkClick r:id="" action="ppaction://media"/>
            <a:extLst>
              <a:ext uri="{FF2B5EF4-FFF2-40B4-BE49-F238E27FC236}">
                <a16:creationId xmlns:a16="http://schemas.microsoft.com/office/drawing/2014/main" id="{8E3F6367-0A9B-9846-9893-DC669E4B13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9211378" cy="5181400"/>
          </a:xfrm>
          <a:prstGeom prst="rect">
            <a:avLst/>
          </a:prstGeom>
        </p:spPr>
      </p:pic>
    </p:spTree>
    <p:extLst>
      <p:ext uri="{BB962C8B-B14F-4D97-AF65-F5344CB8AC3E}">
        <p14:creationId xmlns:p14="http://schemas.microsoft.com/office/powerpoint/2010/main" val="147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contamination around the world</a:t>
            </a:r>
          </a:p>
        </p:txBody>
      </p:sp>
      <p:sp>
        <p:nvSpPr>
          <p:cNvPr id="3" name="Content Placeholder 2"/>
          <p:cNvSpPr>
            <a:spLocks noGrp="1"/>
          </p:cNvSpPr>
          <p:nvPr>
            <p:ph idx="1"/>
          </p:nvPr>
        </p:nvSpPr>
        <p:spPr>
          <a:xfrm>
            <a:off x="190500" y="1666716"/>
            <a:ext cx="8953500" cy="3267235"/>
          </a:xfrm>
        </p:spPr>
        <p:txBody>
          <a:bodyPr>
            <a:normAutofit/>
          </a:bodyPr>
          <a:lstStyle/>
          <a:p>
            <a:r>
              <a:rPr lang="en-US" sz="2100" dirty="0">
                <a:hlinkClick r:id="rId2"/>
              </a:rPr>
              <a:t>https://www.youtube.com/watch?v=Om42Lppkd9w</a:t>
            </a:r>
            <a:r>
              <a:rPr lang="en-US" sz="2100" dirty="0"/>
              <a:t> (cartoon on causes of water contamination)</a:t>
            </a:r>
          </a:p>
          <a:p>
            <a:r>
              <a:rPr lang="en-US" sz="2100" dirty="0">
                <a:hlinkClick r:id="rId3"/>
              </a:rPr>
              <a:t>https://www.youtube.com/watch?v=oNufDaWbm-s</a:t>
            </a:r>
            <a:r>
              <a:rPr lang="en-US" sz="2100" dirty="0"/>
              <a:t> (China’s water crisis)</a:t>
            </a:r>
          </a:p>
          <a:p>
            <a:r>
              <a:rPr lang="en-US" sz="2100" dirty="0">
                <a:hlinkClick r:id="rId4"/>
              </a:rPr>
              <a:t>https://www.youtube.com/watch?v=eeNSOg5XJh4</a:t>
            </a:r>
            <a:r>
              <a:rPr lang="en-US" sz="2100" dirty="0"/>
              <a:t> (Indian river systems)</a:t>
            </a:r>
          </a:p>
        </p:txBody>
      </p:sp>
    </p:spTree>
    <p:extLst>
      <p:ext uri="{BB962C8B-B14F-4D97-AF65-F5344CB8AC3E}">
        <p14:creationId xmlns:p14="http://schemas.microsoft.com/office/powerpoint/2010/main" val="292853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2"/>
          <p:cNvSpPr txBox="1">
            <a:spLocks noGrp="1"/>
          </p:cNvSpPr>
          <p:nvPr>
            <p:ph type="body" idx="1"/>
          </p:nvPr>
        </p:nvSpPr>
        <p:spPr>
          <a:xfrm>
            <a:off x="497975" y="2892375"/>
            <a:ext cx="5198100" cy="2012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AU" sz="2400" baseline="30000" dirty="0"/>
              <a:t>SWBAT describe different water treatment procedures in Australia</a:t>
            </a:r>
            <a:endParaRPr sz="2400" baseline="30000" dirty="0"/>
          </a:p>
        </p:txBody>
      </p:sp>
      <p:sp>
        <p:nvSpPr>
          <p:cNvPr id="76" name="Google Shape;76;p12"/>
          <p:cNvSpPr txBox="1">
            <a:spLocks noGrp="1"/>
          </p:cNvSpPr>
          <p:nvPr>
            <p:ph type="title"/>
          </p:nvPr>
        </p:nvSpPr>
        <p:spPr>
          <a:xfrm>
            <a:off x="532075" y="477525"/>
            <a:ext cx="5061600" cy="1835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AU" dirty="0"/>
              <a:t>Water Treatments</a:t>
            </a:r>
            <a:endParaRPr dirty="0"/>
          </a:p>
        </p:txBody>
      </p:sp>
      <p:graphicFrame>
        <p:nvGraphicFramePr>
          <p:cNvPr id="77" name="Google Shape;77;p12"/>
          <p:cNvGraphicFramePr/>
          <p:nvPr/>
        </p:nvGraphicFramePr>
        <p:xfrm>
          <a:off x="6693450" y="4023650"/>
          <a:ext cx="2134475" cy="877315"/>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DECLARE THE OBJECTIVE</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latin typeface="Century Gothic"/>
                          <a:ea typeface="Century Gothic"/>
                          <a:cs typeface="Century Gothic"/>
                          <a:sym typeface="Century Gothic"/>
                        </a:rPr>
                        <a:t>Read the learning objective to your partner.</a:t>
                      </a:r>
                      <a:endParaRPr sz="1100" u="none" strike="noStrike" cap="none">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78" name="Google Shape;78;p12"/>
          <p:cNvGraphicFramePr/>
          <p:nvPr/>
        </p:nvGraphicFramePr>
        <p:xfrm>
          <a:off x="6729700" y="2720300"/>
          <a:ext cx="2134475" cy="868620"/>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Century Gothic"/>
                          <a:ea typeface="Century Gothic"/>
                          <a:cs typeface="Century Gothic"/>
                          <a:sym typeface="Century Gothic"/>
                        </a:rPr>
                        <a:t>DEFINITION</a:t>
                      </a:r>
                      <a:endParaRPr sz="1100" b="1" u="none" strike="noStrike" cap="none"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dirty="0">
                          <a:latin typeface="Century Gothic"/>
                          <a:ea typeface="Century Gothic"/>
                          <a:cs typeface="Century Gothic"/>
                          <a:sym typeface="Century Gothic"/>
                        </a:rPr>
                        <a:t>Define a key word in the learning objective here.</a:t>
                      </a:r>
                      <a:endParaRPr sz="1100" u="none" strike="noStrike" cap="none"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79" name="Google Shape;79;p12"/>
          <p:cNvGraphicFramePr/>
          <p:nvPr/>
        </p:nvGraphicFramePr>
        <p:xfrm>
          <a:off x="7603350" y="229425"/>
          <a:ext cx="1224575" cy="350490"/>
        </p:xfrm>
        <a:graphic>
          <a:graphicData uri="http://schemas.openxmlformats.org/drawingml/2006/table">
            <a:tbl>
              <a:tblPr>
                <a:noFill/>
                <a:tableStyleId>{3640CECF-2EC5-44C4-A8A7-45B56658353C}</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Century Gothic"/>
                          <a:ea typeface="Century Gothic"/>
                          <a:cs typeface="Century Gothic"/>
                          <a:sym typeface="Century Gothic"/>
                        </a:rPr>
                        <a:t>TRACK WITH ME</a:t>
                      </a:r>
                      <a:endParaRPr sz="1100" b="1" u="none" strike="noStrike" cap="none"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0" name="Google Shape;80;p12"/>
          <p:cNvGraphicFramePr/>
          <p:nvPr/>
        </p:nvGraphicFramePr>
        <p:xfrm>
          <a:off x="7603350" y="738925"/>
          <a:ext cx="1224575" cy="350490"/>
        </p:xfrm>
        <a:graphic>
          <a:graphicData uri="http://schemas.openxmlformats.org/drawingml/2006/table">
            <a:tbl>
              <a:tblPr>
                <a:noFill/>
                <a:tableStyleId>{3640CECF-2EC5-44C4-A8A7-45B56658353C}</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READ WITH ME</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9715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2"/>
          <p:cNvSpPr txBox="1">
            <a:spLocks noGrp="1"/>
          </p:cNvSpPr>
          <p:nvPr>
            <p:ph type="body" idx="1"/>
          </p:nvPr>
        </p:nvSpPr>
        <p:spPr>
          <a:xfrm>
            <a:off x="497975" y="2892375"/>
            <a:ext cx="5198100" cy="2012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AU" sz="2400" baseline="30000" dirty="0"/>
              <a:t>SWBAT describe different water treatment procedures in Australia</a:t>
            </a:r>
            <a:endParaRPr sz="2400" baseline="30000" dirty="0"/>
          </a:p>
        </p:txBody>
      </p:sp>
      <p:sp>
        <p:nvSpPr>
          <p:cNvPr id="76" name="Google Shape;76;p12"/>
          <p:cNvSpPr txBox="1">
            <a:spLocks noGrp="1"/>
          </p:cNvSpPr>
          <p:nvPr>
            <p:ph type="title"/>
          </p:nvPr>
        </p:nvSpPr>
        <p:spPr>
          <a:xfrm>
            <a:off x="532075" y="477525"/>
            <a:ext cx="5061600" cy="1835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AU" dirty="0"/>
              <a:t>Water Treatments</a:t>
            </a:r>
            <a:endParaRPr dirty="0"/>
          </a:p>
        </p:txBody>
      </p:sp>
      <p:graphicFrame>
        <p:nvGraphicFramePr>
          <p:cNvPr id="77" name="Google Shape;77;p12"/>
          <p:cNvGraphicFramePr/>
          <p:nvPr/>
        </p:nvGraphicFramePr>
        <p:xfrm>
          <a:off x="6693450" y="4023650"/>
          <a:ext cx="2134475" cy="877315"/>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DECLARE THE OBJECTIVE</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latin typeface="Century Gothic"/>
                          <a:ea typeface="Century Gothic"/>
                          <a:cs typeface="Century Gothic"/>
                          <a:sym typeface="Century Gothic"/>
                        </a:rPr>
                        <a:t>Read the learning objective to your partner.</a:t>
                      </a:r>
                      <a:endParaRPr sz="1100" u="none" strike="noStrike" cap="none">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78" name="Google Shape;78;p12"/>
          <p:cNvGraphicFramePr/>
          <p:nvPr>
            <p:extLst>
              <p:ext uri="{D42A27DB-BD31-4B8C-83A1-F6EECF244321}">
                <p14:modId xmlns:p14="http://schemas.microsoft.com/office/powerpoint/2010/main" val="278028263"/>
              </p:ext>
            </p:extLst>
          </p:nvPr>
        </p:nvGraphicFramePr>
        <p:xfrm>
          <a:off x="6729700" y="2720300"/>
          <a:ext cx="2134475" cy="868620"/>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Century Gothic"/>
                          <a:ea typeface="Century Gothic"/>
                          <a:cs typeface="Century Gothic"/>
                          <a:sym typeface="Century Gothic"/>
                        </a:rPr>
                        <a:t>DEFINITION</a:t>
                      </a:r>
                      <a:endParaRPr sz="1100" b="1" u="none" strike="noStrike" cap="none"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dirty="0">
                          <a:latin typeface="Century Gothic"/>
                          <a:ea typeface="Century Gothic"/>
                          <a:cs typeface="Century Gothic"/>
                          <a:sym typeface="Century Gothic"/>
                        </a:rPr>
                        <a:t>Define a key word in the learning objective here.</a:t>
                      </a:r>
                      <a:endParaRPr sz="1100" u="none" strike="noStrike" cap="none"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79" name="Google Shape;79;p12"/>
          <p:cNvGraphicFramePr/>
          <p:nvPr/>
        </p:nvGraphicFramePr>
        <p:xfrm>
          <a:off x="7603350" y="229425"/>
          <a:ext cx="1224575" cy="350490"/>
        </p:xfrm>
        <a:graphic>
          <a:graphicData uri="http://schemas.openxmlformats.org/drawingml/2006/table">
            <a:tbl>
              <a:tblPr>
                <a:noFill/>
                <a:tableStyleId>{3640CECF-2EC5-44C4-A8A7-45B56658353C}</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Century Gothic"/>
                          <a:ea typeface="Century Gothic"/>
                          <a:cs typeface="Century Gothic"/>
                          <a:sym typeface="Century Gothic"/>
                        </a:rPr>
                        <a:t>TRACK WITH ME</a:t>
                      </a:r>
                      <a:endParaRPr sz="1100" b="1" u="none" strike="noStrike" cap="none"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0" name="Google Shape;80;p12"/>
          <p:cNvGraphicFramePr/>
          <p:nvPr/>
        </p:nvGraphicFramePr>
        <p:xfrm>
          <a:off x="7603350" y="738925"/>
          <a:ext cx="1224575" cy="350490"/>
        </p:xfrm>
        <a:graphic>
          <a:graphicData uri="http://schemas.openxmlformats.org/drawingml/2006/table">
            <a:tbl>
              <a:tblPr>
                <a:noFill/>
                <a:tableStyleId>{3640CECF-2EC5-44C4-A8A7-45B56658353C}</a:tableStyleId>
              </a:tblPr>
              <a:tblGrid>
                <a:gridCol w="1224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READ WITH ME</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3" name="Subtitle 2">
            <a:extLst>
              <a:ext uri="{FF2B5EF4-FFF2-40B4-BE49-F238E27FC236}">
                <a16:creationId xmlns:a16="http://schemas.microsoft.com/office/drawing/2014/main" id="{8F0FBF12-FFCE-EF4E-870C-D0D204433AE7}"/>
              </a:ext>
            </a:extLst>
          </p:cNvPr>
          <p:cNvSpPr>
            <a:spLocks noGrp="1"/>
          </p:cNvSpPr>
          <p:nvPr>
            <p:ph type="subTitle" idx="1"/>
          </p:nvPr>
        </p:nvSpPr>
        <p:spPr/>
        <p:txBody>
          <a:bodyPr/>
          <a:lstStyle/>
          <a:p>
            <a:r>
              <a:rPr lang="en-US" dirty="0"/>
              <a:t>Waste water treatment</a:t>
            </a:r>
          </a:p>
        </p:txBody>
      </p:sp>
      <p:graphicFrame>
        <p:nvGraphicFramePr>
          <p:cNvPr id="8" name="Google Shape;95;p14">
            <a:extLst>
              <a:ext uri="{FF2B5EF4-FFF2-40B4-BE49-F238E27FC236}">
                <a16:creationId xmlns:a16="http://schemas.microsoft.com/office/drawing/2014/main" id="{3A8E913A-1003-3C40-83D4-166E714D4A62}"/>
              </a:ext>
            </a:extLst>
          </p:cNvPr>
          <p:cNvGraphicFramePr/>
          <p:nvPr>
            <p:extLst>
              <p:ext uri="{D42A27DB-BD31-4B8C-83A1-F6EECF244321}">
                <p14:modId xmlns:p14="http://schemas.microsoft.com/office/powerpoint/2010/main" val="3244765849"/>
              </p:ext>
            </p:extLst>
          </p:nvPr>
        </p:nvGraphicFramePr>
        <p:xfrm>
          <a:off x="6929523" y="440050"/>
          <a:ext cx="2134475" cy="746690"/>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Century Gothic"/>
                          <a:ea typeface="Century Gothic"/>
                          <a:cs typeface="Century Gothic"/>
                          <a:sym typeface="Century Gothic"/>
                        </a:rPr>
                        <a:t>MAKE THE CONNECTION</a:t>
                      </a: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100"/>
                        <a:buFont typeface="Arial"/>
                        <a:buNone/>
                      </a:pPr>
                      <a:r>
                        <a:rPr lang="en-AU" sz="1100" u="none" strike="noStrike" cap="none" dirty="0">
                          <a:latin typeface="Century Gothic"/>
                          <a:ea typeface="Century Gothic"/>
                          <a:cs typeface="Century Gothic"/>
                          <a:sym typeface="Century Gothic"/>
                        </a:rPr>
                        <a:t>Where does our water go?</a:t>
                      </a:r>
                      <a:endParaRPr sz="1100" u="none" strike="noStrike" cap="none"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 name="Content Placeholder 2">
            <a:extLst>
              <a:ext uri="{FF2B5EF4-FFF2-40B4-BE49-F238E27FC236}">
                <a16:creationId xmlns:a16="http://schemas.microsoft.com/office/drawing/2014/main" id="{9D47DDEF-AD3A-A044-A3D1-BDFFF798A619}"/>
              </a:ext>
            </a:extLst>
          </p:cNvPr>
          <p:cNvSpPr txBox="1">
            <a:spLocks/>
          </p:cNvSpPr>
          <p:nvPr/>
        </p:nvSpPr>
        <p:spPr>
          <a:xfrm>
            <a:off x="302217" y="614050"/>
            <a:ext cx="8632556" cy="445389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eaLnBrk="1" hangingPunct="1">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We call our dirty water “waste water”</a:t>
            </a:r>
          </a:p>
          <a:p>
            <a:pP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Waste water from our bathrooms and toilets is called “sewage”</a:t>
            </a:r>
          </a:p>
          <a:p>
            <a:pP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Waste water from our kitchen sinks and laundry’s is called “grey water”</a:t>
            </a:r>
          </a:p>
          <a:p>
            <a:pP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The way we manage these in Australia can differ depending on where you live</a:t>
            </a:r>
          </a:p>
          <a:p>
            <a:pP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In heavily populated areas, all our waste water runs into deep drainage systems under houses and roads to a central treatment plant</a:t>
            </a:r>
          </a:p>
          <a:p>
            <a:pP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In less populated or older areas, each house has a system to treat their waste water called a “septic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DF11558-4D7C-3F46-BB90-A596EAAA0142}"/>
              </a:ext>
            </a:extLst>
          </p:cNvPr>
          <p:cNvSpPr>
            <a:spLocks noGrp="1"/>
          </p:cNvSpPr>
          <p:nvPr>
            <p:ph type="subTitle" idx="1"/>
          </p:nvPr>
        </p:nvSpPr>
        <p:spPr/>
        <p:txBody>
          <a:bodyPr/>
          <a:lstStyle/>
          <a:p>
            <a:r>
              <a:rPr lang="en-US" dirty="0"/>
              <a:t>How does a septic tank work?</a:t>
            </a:r>
          </a:p>
        </p:txBody>
      </p:sp>
      <p:sp>
        <p:nvSpPr>
          <p:cNvPr id="3" name="Text Placeholder 2">
            <a:extLst>
              <a:ext uri="{FF2B5EF4-FFF2-40B4-BE49-F238E27FC236}">
                <a16:creationId xmlns:a16="http://schemas.microsoft.com/office/drawing/2014/main" id="{8C35747C-D38A-0240-94A1-805A41407D23}"/>
              </a:ext>
            </a:extLst>
          </p:cNvPr>
          <p:cNvSpPr>
            <a:spLocks noGrp="1"/>
          </p:cNvSpPr>
          <p:nvPr>
            <p:ph type="body" idx="2"/>
          </p:nvPr>
        </p:nvSpPr>
        <p:spPr>
          <a:xfrm>
            <a:off x="240224" y="3247186"/>
            <a:ext cx="8617057" cy="4065600"/>
          </a:xfrm>
        </p:spPr>
        <p:txBody>
          <a:bodyPr/>
          <a:lstStyle/>
          <a:p>
            <a:r>
              <a:rPr lang="en-US" dirty="0"/>
              <a:t>The clear (not clean!) water then runs out of the top of the tank in to a leach drain, where it drains into the surrounding sand and soil</a:t>
            </a:r>
          </a:p>
          <a:p>
            <a:r>
              <a:rPr lang="en-US" dirty="0"/>
              <a:t>Because this water can still contain bacteria and other microorganisms, areas of land with a leach drain should not be “active” areas</a:t>
            </a:r>
          </a:p>
          <a:p>
            <a:endParaRPr lang="en-US" dirty="0"/>
          </a:p>
          <a:p>
            <a:endParaRPr lang="en-US" dirty="0"/>
          </a:p>
        </p:txBody>
      </p:sp>
      <p:pic>
        <p:nvPicPr>
          <p:cNvPr id="5" name="Picture 4">
            <a:extLst>
              <a:ext uri="{FF2B5EF4-FFF2-40B4-BE49-F238E27FC236}">
                <a16:creationId xmlns:a16="http://schemas.microsoft.com/office/drawing/2014/main" id="{0A175AC6-4C53-2E4B-A129-10FDAD7F455E}"/>
              </a:ext>
            </a:extLst>
          </p:cNvPr>
          <p:cNvPicPr>
            <a:picLocks noChangeAspect="1"/>
          </p:cNvPicPr>
          <p:nvPr/>
        </p:nvPicPr>
        <p:blipFill>
          <a:blip r:embed="rId2"/>
          <a:stretch>
            <a:fillRect/>
          </a:stretch>
        </p:blipFill>
        <p:spPr>
          <a:xfrm>
            <a:off x="4377863" y="741397"/>
            <a:ext cx="4673147" cy="2319518"/>
          </a:xfrm>
          <a:prstGeom prst="rect">
            <a:avLst/>
          </a:prstGeom>
        </p:spPr>
      </p:pic>
      <p:sp>
        <p:nvSpPr>
          <p:cNvPr id="6" name="Text Placeholder 2">
            <a:extLst>
              <a:ext uri="{FF2B5EF4-FFF2-40B4-BE49-F238E27FC236}">
                <a16:creationId xmlns:a16="http://schemas.microsoft.com/office/drawing/2014/main" id="{29F22984-639B-C042-85D9-6A614A311528}"/>
              </a:ext>
            </a:extLst>
          </p:cNvPr>
          <p:cNvSpPr txBox="1">
            <a:spLocks/>
          </p:cNvSpPr>
          <p:nvPr/>
        </p:nvSpPr>
        <p:spPr>
          <a:xfrm>
            <a:off x="240224" y="741397"/>
            <a:ext cx="4153545" cy="208704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rgbClr val="000000"/>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1pPr>
            <a:lvl2pPr marL="914400" marR="0" lvl="1"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2pPr>
            <a:lvl3pPr marL="1371600" marR="0" lvl="2"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3pPr>
            <a:lvl4pPr marL="1828800" marR="0" lvl="3"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5pPr>
            <a:lvl6pPr marL="2743200" marR="0" lvl="5"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6pPr>
            <a:lvl7pPr marL="3200400" marR="0" lvl="6"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7pPr>
            <a:lvl8pPr marL="3657600" marR="0" lvl="7"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8pPr>
            <a:lvl9pPr marL="4114800" marR="0" lvl="8" indent="-317500" algn="l" rtl="0" eaLnBrk="1" hangingPunct="1">
              <a:lnSpc>
                <a:spcPct val="115000"/>
              </a:lnSpc>
              <a:spcBef>
                <a:spcPts val="1600"/>
              </a:spcBef>
              <a:spcAft>
                <a:spcPts val="160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9pPr>
          </a:lstStyle>
          <a:p>
            <a:r>
              <a:rPr lang="en-US" dirty="0"/>
              <a:t>Septic tanks are large concrete tanks buried in the backyards of houses</a:t>
            </a:r>
          </a:p>
          <a:p>
            <a:r>
              <a:rPr lang="en-US" dirty="0"/>
              <a:t>A septic tank contains bacteria that breaks down sewage, which produces a heavy brown sludge at the bottom of the tank</a:t>
            </a:r>
          </a:p>
          <a:p>
            <a:endParaRPr lang="en-US" dirty="0"/>
          </a:p>
          <a:p>
            <a:endParaRPr lang="en-US" dirty="0"/>
          </a:p>
        </p:txBody>
      </p:sp>
    </p:spTree>
    <p:extLst>
      <p:ext uri="{BB962C8B-B14F-4D97-AF65-F5344CB8AC3E}">
        <p14:creationId xmlns:p14="http://schemas.microsoft.com/office/powerpoint/2010/main" val="2508632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800"/>
              <a:buFont typeface="Arial"/>
              <a:buNone/>
            </a:pPr>
            <a:endParaRPr dirty="0">
              <a:solidFill>
                <a:schemeClr val="lt1"/>
              </a:solidFill>
            </a:endParaRPr>
          </a:p>
        </p:txBody>
      </p:sp>
      <p:sp>
        <p:nvSpPr>
          <p:cNvPr id="101" name="Google Shape;101;p15"/>
          <p:cNvSpPr txBox="1">
            <a:spLocks noGrp="1"/>
          </p:cNvSpPr>
          <p:nvPr>
            <p:ph type="body" idx="2"/>
          </p:nvPr>
        </p:nvSpPr>
        <p:spPr>
          <a:xfrm>
            <a:off x="552550" y="852700"/>
            <a:ext cx="6173700" cy="406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100"/>
              </a:spcBef>
              <a:spcAft>
                <a:spcPts val="0"/>
              </a:spcAft>
              <a:buSzPts val="1800"/>
              <a:buNone/>
            </a:pPr>
            <a:r>
              <a:rPr lang="en-GB" dirty="0"/>
              <a:t>		</a:t>
            </a:r>
            <a:endParaRPr dirty="0"/>
          </a:p>
        </p:txBody>
      </p:sp>
      <p:graphicFrame>
        <p:nvGraphicFramePr>
          <p:cNvPr id="102" name="Google Shape;102;p15"/>
          <p:cNvGraphicFramePr/>
          <p:nvPr>
            <p:extLst>
              <p:ext uri="{D42A27DB-BD31-4B8C-83A1-F6EECF244321}">
                <p14:modId xmlns:p14="http://schemas.microsoft.com/office/powerpoint/2010/main" val="382278595"/>
              </p:ext>
            </p:extLst>
          </p:nvPr>
        </p:nvGraphicFramePr>
        <p:xfrm>
          <a:off x="6797400" y="3114550"/>
          <a:ext cx="2134475" cy="700980"/>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DEFINITION</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chemeClr val="dk1"/>
                        </a:buClr>
                        <a:buSzPts val="1100"/>
                        <a:buFont typeface="Arial"/>
                        <a:buNone/>
                      </a:pPr>
                      <a:endParaRPr sz="1100" u="none" strike="noStrike" cap="none"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A520AE29-022B-D444-A70E-5D05CAF40405}"/>
              </a:ext>
            </a:extLst>
          </p:cNvPr>
          <p:cNvPicPr>
            <a:picLocks noChangeAspect="1"/>
          </p:cNvPicPr>
          <p:nvPr/>
        </p:nvPicPr>
        <p:blipFill>
          <a:blip r:embed="rId3"/>
          <a:stretch>
            <a:fillRect/>
          </a:stretch>
        </p:blipFill>
        <p:spPr>
          <a:xfrm>
            <a:off x="358716" y="31829"/>
            <a:ext cx="8372324" cy="50592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2000" t="-3000" b="-3000"/>
          </a:stretch>
        </a:blip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8222628-7B2C-0B47-AD91-6A7A1BF1B326}"/>
              </a:ext>
            </a:extLst>
          </p:cNvPr>
          <p:cNvSpPr>
            <a:spLocks noGrp="1"/>
          </p:cNvSpPr>
          <p:nvPr>
            <p:ph type="subTitle" idx="1"/>
          </p:nvPr>
        </p:nvSpPr>
        <p:spPr/>
        <p:txBody>
          <a:bodyPr/>
          <a:lstStyle/>
          <a:p>
            <a:r>
              <a:rPr lang="en-US" dirty="0"/>
              <a:t>How does a sewage treatment plant work?</a:t>
            </a:r>
          </a:p>
        </p:txBody>
      </p:sp>
      <p:sp>
        <p:nvSpPr>
          <p:cNvPr id="3" name="Text Placeholder 2">
            <a:extLst>
              <a:ext uri="{FF2B5EF4-FFF2-40B4-BE49-F238E27FC236}">
                <a16:creationId xmlns:a16="http://schemas.microsoft.com/office/drawing/2014/main" id="{59B1B962-C89D-5840-B09C-1CAAD70BBCE7}"/>
              </a:ext>
            </a:extLst>
          </p:cNvPr>
          <p:cNvSpPr>
            <a:spLocks noGrp="1"/>
          </p:cNvSpPr>
          <p:nvPr>
            <p:ph type="body" idx="2"/>
          </p:nvPr>
        </p:nvSpPr>
        <p:spPr>
          <a:xfrm>
            <a:off x="95500" y="852700"/>
            <a:ext cx="5698907" cy="4065600"/>
          </a:xfrm>
        </p:spPr>
        <p:txBody>
          <a:bodyPr/>
          <a:lstStyle/>
          <a:p>
            <a:r>
              <a:rPr lang="en-US" sz="1600" dirty="0"/>
              <a:t>Waste water has suspended solids and large solid items</a:t>
            </a:r>
          </a:p>
          <a:p>
            <a:r>
              <a:rPr lang="en-US" sz="1600" dirty="0"/>
              <a:t>Waste water is first filtered through mesh, then flows into settling tanks for 2 hours where the suspended solids settle and form a sediment.  Oils, plastics and other floatables are collected from the surface</a:t>
            </a:r>
          </a:p>
          <a:p>
            <a:r>
              <a:rPr lang="en-US" sz="1600" dirty="0"/>
              <a:t>The water then goes into a secondary treatment tank, where it is filtered through soil and grass or is stored in lagoons for months.  The remaining bacteria breaks down dissolved substances to further purify the water, but it is still not clean enough for human consumption</a:t>
            </a:r>
          </a:p>
          <a:p>
            <a:endParaRPr lang="en-US" dirty="0"/>
          </a:p>
        </p:txBody>
      </p:sp>
      <p:sp>
        <p:nvSpPr>
          <p:cNvPr id="4" name="TextBox 3">
            <a:extLst>
              <a:ext uri="{FF2B5EF4-FFF2-40B4-BE49-F238E27FC236}">
                <a16:creationId xmlns:a16="http://schemas.microsoft.com/office/drawing/2014/main" id="{B5C1FAA4-AEBA-4C36-812C-016CAD93B571}"/>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676081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nSpc>
                <a:spcPct val="100000"/>
              </a:lnSpc>
              <a:buClr>
                <a:schemeClr val="dk1"/>
              </a:buClr>
            </a:pPr>
            <a:r>
              <a:rPr lang="en-US" dirty="0"/>
              <a:t>How does a sewage treatment plant work?</a:t>
            </a:r>
            <a:endParaRPr dirty="0">
              <a:solidFill>
                <a:schemeClr val="lt1"/>
              </a:solidFill>
            </a:endParaRPr>
          </a:p>
        </p:txBody>
      </p:sp>
      <p:graphicFrame>
        <p:nvGraphicFramePr>
          <p:cNvPr id="256" name="Google Shape;256;p37"/>
          <p:cNvGraphicFramePr/>
          <p:nvPr>
            <p:extLst>
              <p:ext uri="{D42A27DB-BD31-4B8C-83A1-F6EECF244321}">
                <p14:modId xmlns:p14="http://schemas.microsoft.com/office/powerpoint/2010/main" val="911353443"/>
              </p:ext>
            </p:extLst>
          </p:nvPr>
        </p:nvGraphicFramePr>
        <p:xfrm>
          <a:off x="6821550" y="3572825"/>
          <a:ext cx="2134475" cy="700980"/>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DEFINITION</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500"/>
                        <a:buFont typeface="Arial"/>
                        <a:buNone/>
                      </a:pPr>
                      <a:endParaRPr sz="1100" u="none" strike="noStrike" cap="none"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 name="Content Placeholder 3">
            <a:extLst>
              <a:ext uri="{FF2B5EF4-FFF2-40B4-BE49-F238E27FC236}">
                <a16:creationId xmlns:a16="http://schemas.microsoft.com/office/drawing/2014/main" id="{DBAF2178-A73C-FD43-AFBB-68BC08C43699}"/>
              </a:ext>
            </a:extLst>
          </p:cNvPr>
          <p:cNvPicPr>
            <a:picLocks noChangeAspect="1"/>
          </p:cNvPicPr>
          <p:nvPr/>
        </p:nvPicPr>
        <p:blipFill rotWithShape="1">
          <a:blip r:embed="rId3"/>
          <a:srcRect t="22400" b="11531"/>
          <a:stretch/>
        </p:blipFill>
        <p:spPr>
          <a:xfrm>
            <a:off x="422758" y="709558"/>
            <a:ext cx="8647587" cy="37565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800"/>
              <a:buFont typeface="Arial"/>
              <a:buNone/>
            </a:pPr>
            <a:endParaRPr dirty="0">
              <a:solidFill>
                <a:schemeClr val="lt1"/>
              </a:solidFill>
            </a:endParaRPr>
          </a:p>
        </p:txBody>
      </p:sp>
      <p:graphicFrame>
        <p:nvGraphicFramePr>
          <p:cNvPr id="263" name="Google Shape;263;p38"/>
          <p:cNvGraphicFramePr/>
          <p:nvPr>
            <p:extLst>
              <p:ext uri="{D42A27DB-BD31-4B8C-83A1-F6EECF244321}">
                <p14:modId xmlns:p14="http://schemas.microsoft.com/office/powerpoint/2010/main" val="1822498298"/>
              </p:ext>
            </p:extLst>
          </p:nvPr>
        </p:nvGraphicFramePr>
        <p:xfrm>
          <a:off x="6821550" y="3572825"/>
          <a:ext cx="2134475" cy="700980"/>
        </p:xfrm>
        <a:graphic>
          <a:graphicData uri="http://schemas.openxmlformats.org/drawingml/2006/table">
            <a:tbl>
              <a:tblPr>
                <a:noFill/>
                <a:tableStyleId>{3640CECF-2EC5-44C4-A8A7-45B56658353C}</a:tableStyleId>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a:solidFill>
                            <a:srgbClr val="FFFFFF"/>
                          </a:solidFill>
                          <a:latin typeface="Century Gothic"/>
                          <a:ea typeface="Century Gothic"/>
                          <a:cs typeface="Century Gothic"/>
                          <a:sym typeface="Century Gothic"/>
                        </a:rPr>
                        <a:t>DEFINITION</a:t>
                      </a:r>
                      <a:endParaRPr sz="1100" b="1" u="none" strike="noStrike" cap="none">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500"/>
                        <a:buFont typeface="Arial"/>
                        <a:buNone/>
                      </a:pPr>
                      <a:endParaRPr sz="1100" u="none" strike="noStrike" cap="none"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Inside a wastewater treatment plant Education resources Water Corporation.mp4">
            <a:hlinkClick r:id="" action="ppaction://media"/>
            <a:extLst>
              <a:ext uri="{FF2B5EF4-FFF2-40B4-BE49-F238E27FC236}">
                <a16:creationId xmlns:a16="http://schemas.microsoft.com/office/drawing/2014/main" id="{FCC36381-34F3-E949-9F16-56B8E5D64C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8DBDE31-81F3-4D43-AE78-E58BD38A5A7E}"/>
              </a:ext>
            </a:extLst>
          </p:cNvPr>
          <p:cNvSpPr>
            <a:spLocks noGrp="1"/>
          </p:cNvSpPr>
          <p:nvPr>
            <p:ph type="subTitle" idx="1"/>
          </p:nvPr>
        </p:nvSpPr>
        <p:spPr/>
        <p:txBody>
          <a:bodyPr/>
          <a:lstStyle/>
          <a:p>
            <a:r>
              <a:rPr lang="en-US" dirty="0"/>
              <a:t>Keeping our water safe</a:t>
            </a:r>
          </a:p>
        </p:txBody>
      </p:sp>
      <p:sp>
        <p:nvSpPr>
          <p:cNvPr id="3" name="Text Placeholder 2">
            <a:extLst>
              <a:ext uri="{FF2B5EF4-FFF2-40B4-BE49-F238E27FC236}">
                <a16:creationId xmlns:a16="http://schemas.microsoft.com/office/drawing/2014/main" id="{1BC482DF-A263-8847-8EFF-9E6C2836FFFA}"/>
              </a:ext>
            </a:extLst>
          </p:cNvPr>
          <p:cNvSpPr>
            <a:spLocks noGrp="1"/>
          </p:cNvSpPr>
          <p:nvPr>
            <p:ph type="body" idx="2"/>
          </p:nvPr>
        </p:nvSpPr>
        <p:spPr>
          <a:xfrm>
            <a:off x="269508" y="698695"/>
            <a:ext cx="8941869" cy="2795276"/>
          </a:xfrm>
        </p:spPr>
        <p:txBody>
          <a:bodyPr/>
          <a:lstStyle/>
          <a:p>
            <a:r>
              <a:rPr lang="en-US" dirty="0"/>
              <a:t>Our drinking and household water needs to be purified before we use it, to remove unwanted contaminants.  </a:t>
            </a:r>
          </a:p>
          <a:p>
            <a:endParaRPr lang="en-US" dirty="0"/>
          </a:p>
        </p:txBody>
      </p:sp>
      <p:pic>
        <p:nvPicPr>
          <p:cNvPr id="5" name="Picture 4">
            <a:extLst>
              <a:ext uri="{FF2B5EF4-FFF2-40B4-BE49-F238E27FC236}">
                <a16:creationId xmlns:a16="http://schemas.microsoft.com/office/drawing/2014/main" id="{C1118482-B162-324A-B934-4E6C59368F1E}"/>
              </a:ext>
            </a:extLst>
          </p:cNvPr>
          <p:cNvPicPr>
            <a:picLocks noChangeAspect="1"/>
          </p:cNvPicPr>
          <p:nvPr/>
        </p:nvPicPr>
        <p:blipFill>
          <a:blip r:embed="rId2"/>
          <a:stretch>
            <a:fillRect/>
          </a:stretch>
        </p:blipFill>
        <p:spPr>
          <a:xfrm>
            <a:off x="4980739" y="1259573"/>
            <a:ext cx="3898900" cy="2451100"/>
          </a:xfrm>
          <a:prstGeom prst="rect">
            <a:avLst/>
          </a:prstGeom>
        </p:spPr>
      </p:pic>
      <p:sp>
        <p:nvSpPr>
          <p:cNvPr id="6" name="Text Placeholder 2">
            <a:extLst>
              <a:ext uri="{FF2B5EF4-FFF2-40B4-BE49-F238E27FC236}">
                <a16:creationId xmlns:a16="http://schemas.microsoft.com/office/drawing/2014/main" id="{0BDD047B-7F08-C349-9A0C-388257D8090F}"/>
              </a:ext>
            </a:extLst>
          </p:cNvPr>
          <p:cNvSpPr txBox="1">
            <a:spLocks/>
          </p:cNvSpPr>
          <p:nvPr/>
        </p:nvSpPr>
        <p:spPr>
          <a:xfrm>
            <a:off x="269509" y="1366788"/>
            <a:ext cx="4562374" cy="279527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rgbClr val="000000"/>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1pPr>
            <a:lvl2pPr marL="914400" marR="0" lvl="1"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2pPr>
            <a:lvl3pPr marL="1371600" marR="0" lvl="2"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3pPr>
            <a:lvl4pPr marL="1828800" marR="0" lvl="3"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5pPr>
            <a:lvl6pPr marL="2743200" marR="0" lvl="5"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6pPr>
            <a:lvl7pPr marL="3200400" marR="0" lvl="6"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7pPr>
            <a:lvl8pPr marL="3657600" marR="0" lvl="7"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8pPr>
            <a:lvl9pPr marL="4114800" marR="0" lvl="8" indent="-317500" algn="l" rtl="0" eaLnBrk="1" hangingPunct="1">
              <a:lnSpc>
                <a:spcPct val="115000"/>
              </a:lnSpc>
              <a:spcBef>
                <a:spcPts val="1600"/>
              </a:spcBef>
              <a:spcAft>
                <a:spcPts val="160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9pPr>
          </a:lstStyle>
          <a:p>
            <a:r>
              <a:rPr lang="en-US" dirty="0"/>
              <a:t>These contaminants can include:</a:t>
            </a:r>
          </a:p>
          <a:p>
            <a:r>
              <a:rPr lang="en-US" dirty="0"/>
              <a:t>Human and animal waste products with disease-causing microorganisms</a:t>
            </a:r>
          </a:p>
          <a:p>
            <a:r>
              <a:rPr lang="en-US" dirty="0"/>
              <a:t>Algae</a:t>
            </a:r>
          </a:p>
          <a:p>
            <a:r>
              <a:rPr lang="en-US" dirty="0"/>
              <a:t>Pesticides, detergents and other poisonous chemicals washed into rivers and other waterways</a:t>
            </a:r>
          </a:p>
          <a:p>
            <a:endParaRPr lang="en-US" dirty="0"/>
          </a:p>
        </p:txBody>
      </p:sp>
      <p:sp>
        <p:nvSpPr>
          <p:cNvPr id="7" name="Text Placeholder 2">
            <a:extLst>
              <a:ext uri="{FF2B5EF4-FFF2-40B4-BE49-F238E27FC236}">
                <a16:creationId xmlns:a16="http://schemas.microsoft.com/office/drawing/2014/main" id="{770B6F78-4A66-8948-A48A-A516D9BA6680}"/>
              </a:ext>
            </a:extLst>
          </p:cNvPr>
          <p:cNvSpPr txBox="1">
            <a:spLocks/>
          </p:cNvSpPr>
          <p:nvPr/>
        </p:nvSpPr>
        <p:spPr>
          <a:xfrm>
            <a:off x="202131" y="3925042"/>
            <a:ext cx="8941869" cy="279527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rgbClr val="000000"/>
              </a:buClr>
              <a:buSzPts val="1800"/>
              <a:buFont typeface="Century Gothic"/>
              <a:buChar char="●"/>
              <a:defRPr sz="1800" b="0" i="0" u="none" strike="noStrike" cap="none">
                <a:solidFill>
                  <a:srgbClr val="000000"/>
                </a:solidFill>
                <a:latin typeface="Century Gothic"/>
                <a:ea typeface="Century Gothic"/>
                <a:cs typeface="Century Gothic"/>
                <a:sym typeface="Century Gothic"/>
              </a:defRPr>
            </a:lvl1pPr>
            <a:lvl2pPr marL="914400" marR="0" lvl="1"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2pPr>
            <a:lvl3pPr marL="1371600" marR="0" lvl="2"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3pPr>
            <a:lvl4pPr marL="1828800" marR="0" lvl="3"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4pPr>
            <a:lvl5pPr marL="2286000" marR="0" lvl="4"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5pPr>
            <a:lvl6pPr marL="2743200" marR="0" lvl="5"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6pPr>
            <a:lvl7pPr marL="3200400" marR="0" lvl="6"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7pPr>
            <a:lvl8pPr marL="3657600" marR="0" lvl="7" indent="-317500" algn="l" rtl="0" eaLnBrk="1" hangingPunct="1">
              <a:lnSpc>
                <a:spcPct val="115000"/>
              </a:lnSpc>
              <a:spcBef>
                <a:spcPts val="1600"/>
              </a:spcBef>
              <a:spcAft>
                <a:spcPts val="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8pPr>
            <a:lvl9pPr marL="4114800" marR="0" lvl="8" indent="-317500" algn="l" rtl="0" eaLnBrk="1" hangingPunct="1">
              <a:lnSpc>
                <a:spcPct val="115000"/>
              </a:lnSpc>
              <a:spcBef>
                <a:spcPts val="1600"/>
              </a:spcBef>
              <a:spcAft>
                <a:spcPts val="1600"/>
              </a:spcAft>
              <a:buClr>
                <a:srgbClr val="000000"/>
              </a:buClr>
              <a:buSzPts val="1400"/>
              <a:buFont typeface="Century Gothic"/>
              <a:buChar char="■"/>
              <a:defRPr sz="1400" b="0" i="0" u="none" strike="noStrike" cap="none">
                <a:solidFill>
                  <a:srgbClr val="000000"/>
                </a:solidFill>
                <a:latin typeface="Century Gothic"/>
                <a:ea typeface="Century Gothic"/>
                <a:cs typeface="Century Gothic"/>
                <a:sym typeface="Century Gothic"/>
              </a:defRPr>
            </a:lvl9pPr>
          </a:lstStyle>
          <a:p>
            <a:r>
              <a:rPr lang="en-US" dirty="0"/>
              <a:t>Dissolved salts and iron (particularly in bore water), that can make water ”hard” (meaning difficult to lather)</a:t>
            </a:r>
          </a:p>
          <a:p>
            <a:endParaRPr lang="en-US" dirty="0"/>
          </a:p>
        </p:txBody>
      </p:sp>
    </p:spTree>
    <p:extLst>
      <p:ext uri="{BB962C8B-B14F-4D97-AF65-F5344CB8AC3E}">
        <p14:creationId xmlns:p14="http://schemas.microsoft.com/office/powerpoint/2010/main" val="4625056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RC EI 2019" id="{1E6A75BE-CF33-F242-9C64-715278FD6E06}" vid="{9B559CC9-536E-7C40-ADA6-15D406DA04D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8F76D0-1EB7-4723-9820-E71DD3C19285}"/>
</file>

<file path=customXml/itemProps2.xml><?xml version="1.0" encoding="utf-8"?>
<ds:datastoreItem xmlns:ds="http://schemas.openxmlformats.org/officeDocument/2006/customXml" ds:itemID="{E9AF1603-12C0-4C0A-8233-EEE7577BFF4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A44AECD-41AF-4847-91AB-7960041BD0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Simple Light</Template>
  <TotalTime>40</TotalTime>
  <Words>1062</Words>
  <Application>Microsoft Office PowerPoint</Application>
  <PresentationFormat>On-screen Show (16:9)</PresentationFormat>
  <Paragraphs>89</Paragraphs>
  <Slides>18</Slides>
  <Notes>7</Notes>
  <HiddenSlides>0</HiddenSlides>
  <MMClips>3</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Simple Light</vt:lpstr>
      <vt:lpstr>Water Treatments in Australia</vt:lpstr>
      <vt:lpstr>Water Treatments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contamination around the world</vt:lpstr>
      <vt:lpstr>Water Treatments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Treatments in Australia</dc:title>
  <dc:creator>BURNS Sandra [Southern River College]</dc:creator>
  <cp:lastModifiedBy>BURNS Sandra [Southern River College]</cp:lastModifiedBy>
  <cp:revision>6</cp:revision>
  <dcterms:created xsi:type="dcterms:W3CDTF">2021-03-21T05:52:35Z</dcterms:created>
  <dcterms:modified xsi:type="dcterms:W3CDTF">2022-03-12T10:15:11Z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